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44" r:id="rId2"/>
    <p:sldId id="545" r:id="rId3"/>
    <p:sldId id="546" r:id="rId4"/>
    <p:sldId id="547" r:id="rId5"/>
    <p:sldId id="548" r:id="rId6"/>
    <p:sldId id="551" r:id="rId7"/>
    <p:sldId id="552" r:id="rId8"/>
    <p:sldId id="550" r:id="rId9"/>
    <p:sldId id="553" r:id="rId10"/>
    <p:sldId id="554" r:id="rId11"/>
    <p:sldId id="555" r:id="rId12"/>
    <p:sldId id="556" r:id="rId13"/>
    <p:sldId id="557" r:id="rId14"/>
    <p:sldId id="558" r:id="rId15"/>
    <p:sldId id="559" r:id="rId16"/>
    <p:sldId id="560" r:id="rId17"/>
    <p:sldId id="561" r:id="rId18"/>
    <p:sldId id="562" r:id="rId19"/>
    <p:sldId id="563" r:id="rId20"/>
    <p:sldId id="564" r:id="rId21"/>
    <p:sldId id="565" r:id="rId22"/>
    <p:sldId id="566" r:id="rId23"/>
    <p:sldId id="373" r:id="rId24"/>
    <p:sldId id="374" r:id="rId25"/>
    <p:sldId id="525" r:id="rId26"/>
    <p:sldId id="375" r:id="rId27"/>
    <p:sldId id="377" r:id="rId28"/>
    <p:sldId id="378" r:id="rId29"/>
    <p:sldId id="569" r:id="rId30"/>
    <p:sldId id="568" r:id="rId31"/>
    <p:sldId id="379" r:id="rId32"/>
    <p:sldId id="380" r:id="rId33"/>
    <p:sldId id="381" r:id="rId34"/>
    <p:sldId id="383" r:id="rId35"/>
    <p:sldId id="384" r:id="rId36"/>
    <p:sldId id="376" r:id="rId37"/>
    <p:sldId id="567" r:id="rId38"/>
    <p:sldId id="385" r:id="rId39"/>
    <p:sldId id="38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4E19-2AB9-4FF7-81C9-456C4577F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DC87A2-F989-4C0F-B254-6B4C39AD1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C159E-0D90-4325-857F-FD232E22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689B3-67D4-4F38-812B-55894957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62FA1-A230-43F1-8748-8C8DA103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64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5091-1E98-444E-AF12-0BFAE191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D6F45-B560-4ED0-94DC-3ACBA9B06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DEEC7-898D-49D6-8FC2-E142BC0E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05B0D-6666-4F05-874C-AE24B3EA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F7BF-24FD-4623-A9E2-B6C80511B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81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1BA4D-4DDA-4066-9A8F-E1DAB7C5B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02384-095B-4461-8216-30360FCF4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F6092-0A5E-4065-9C73-C29904470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DEDB4-E812-4B6F-A685-64E622D3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314EC-1C8F-4B76-83C8-C1C9E361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10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8A00-BCC0-4ABD-B201-FF46C59EB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B289-F42C-48DC-9473-5238CB066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F6711-303E-4AAF-A1D8-7A237766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6017C-137A-47E0-BE59-37B17B3F5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457A0-49E2-496D-86E1-318298C1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22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E106A-F84A-4866-93E8-0D2BDB5D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368B-EAD8-4838-B80F-A1D423E29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DE5C9-6742-43FF-A1D5-E911AFBF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8D4A6-D26D-4453-AD48-226A2A94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2C341-6914-43BF-9171-0D2B3EBB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6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7091-C613-49DA-80DC-B88B8755F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519FC-2EFB-4FCD-AFBC-BE28EF0EA7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31681-113B-48D7-93DE-FA96EA51C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75FADF-8CFA-4AD3-A91A-10081BE1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6F601-710D-4CD8-B896-1C29BD5F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819F0-C391-439F-A9C2-A156F5F9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48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9806-E263-4BD6-A678-FE9BDFB7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D8AE2-A8B4-4371-99C1-9108E0C6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6C5A6-1F19-41E3-A9EC-D99943EBF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B1339-50DB-4F50-986B-8314D3A3A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12771-DC7D-49F7-B0D9-339C5941A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2C7A97-E344-4B9D-8E15-8D7262E9E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193C15-8A43-42DD-9162-BD72D05F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BB6D4B-125F-454C-8EB6-5AE0D37F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172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BFC8-4460-445F-A783-895F0AAD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25CE5-6AEB-475E-87EA-ECBFFB6A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19093-8B83-4F61-ACA8-210CA0D51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6B8BBD-9A75-4A97-BACF-58775EB9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25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05D0D-6395-4013-B3ED-5737F75A8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B2BA4E-286F-469C-8212-0778667C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E1C05-D454-42B5-AECE-A3FD333E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19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2326-DA50-4131-A6FE-73B83C71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EEB02-21FE-4715-8DC3-C30C65286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B2262-DD75-41FF-86B0-B75A3B414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F37C0-05F7-4C34-A37B-DA8C6BEF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05469-FA77-45F7-91BA-577A367A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EC1F1-A1A8-432D-A7F7-682C41B3D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373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FA80-ECEC-46D9-8C6F-4B93E7133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C285E-403C-4278-A8B5-C2F01EF16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69ABF-48D2-4102-93E6-5E220FDE8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8F957-AF9A-4A96-BC6F-371C4259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C1D89-34B0-4961-ABBC-E5B9A6B5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EF724-A619-434E-9F3C-02604557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71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6089F3-6C8F-4494-8DB9-BB0ABE5C6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634AA-AA04-4CE7-AF2E-4EF2177FB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504FB-CBA3-41DF-B74D-6205C42F40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DE98-18D6-4F18-883B-6BC2C4B344A3}" type="datetimeFigureOut">
              <a:rPr lang="en-IN" smtClean="0"/>
              <a:t>22-08-2019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0EAB0-513D-48AE-8314-836E30DA9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41C89-BD3A-41A6-A712-F90046CBF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B7718-D63C-4E50-9A1F-D22D5BB99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602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DECLARING AND ASSIGNING VALUES TO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97B97-7DBC-48CC-9543-68C3B6CD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571625"/>
            <a:ext cx="97155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95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DECLARING SAME TYPE OF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C2CFB-3813-4F14-A70E-8A6AF428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2" y="1752600"/>
            <a:ext cx="83724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STATIC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40579-482C-4EC4-ACF5-34ED193D6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237" y="981075"/>
            <a:ext cx="76295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7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STATIC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AF334-307F-4114-B660-840637796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675" y="866775"/>
            <a:ext cx="672465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2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STATIC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9F369-F005-49A5-A893-3B2E295D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914400"/>
            <a:ext cx="64960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2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STATIC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02AE6-61A2-4802-8087-DD430A465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2" y="975201"/>
            <a:ext cx="66198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67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STATIC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E63BCF-F481-40E4-A1B0-5C0AC618D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725" y="1814512"/>
            <a:ext cx="4400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0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OBJECT DATA TYPE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189FF-BE98-4239-B58D-4BA6297B7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857250"/>
            <a:ext cx="676275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20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OBJECT DATA TYPE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B40DC-3271-44CB-87A3-95A46291C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8"/>
          <a:stretch/>
        </p:blipFill>
        <p:spPr>
          <a:xfrm>
            <a:off x="1347787" y="1063416"/>
            <a:ext cx="9496425" cy="57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45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OBJECT DATA TYPE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CA85D-C808-42F4-83D2-892E0F469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6"/>
          <a:stretch/>
        </p:blipFill>
        <p:spPr>
          <a:xfrm>
            <a:off x="2509837" y="990600"/>
            <a:ext cx="71723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63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OBJECT DATA TYPE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25E7E-B4CD-4D62-8F04-DC94B26E2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37" y="962025"/>
            <a:ext cx="56483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1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DECLARING AND ASSIGNING VALUES TO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ADCDE-2110-436C-B358-E95E70D18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2" y="1504950"/>
            <a:ext cx="92487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8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OBJECT DATA TYPE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5160F-A222-4A8F-9426-9975496B8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512" y="981075"/>
            <a:ext cx="551497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57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OBJECT DATA TYPE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DC7C3-7209-45FE-A34C-334BAB45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1028700"/>
            <a:ext cx="56578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14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OBJECT DATA TYPE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B4771-3B4D-42AB-993F-F937D4D31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939641"/>
            <a:ext cx="5114925" cy="573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43631-6CB0-45AD-BD6B-7EDFB888D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839" y="2590800"/>
            <a:ext cx="4114800" cy="180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F999B-55E0-4964-89B6-F91C332BA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504"/>
          <a:stretch/>
        </p:blipFill>
        <p:spPr>
          <a:xfrm>
            <a:off x="6338530" y="2156856"/>
            <a:ext cx="579932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1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E7DE-8AEA-46C6-B755-54F1F9A68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6260"/>
            <a:ext cx="11506200" cy="5943600"/>
          </a:xfrm>
        </p:spPr>
        <p:txBody>
          <a:bodyPr rtlCol="0">
            <a:normAutofit/>
          </a:bodyPr>
          <a:lstStyle/>
          <a:p>
            <a:pPr algn="ctr">
              <a:buNone/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DECLARE MULTIPLE VARIABLES IN A SINGLE LINE</a:t>
            </a:r>
          </a:p>
          <a:p>
            <a:pPr>
              <a:buNone/>
              <a:defRPr/>
            </a:pP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  <a:defRPr/>
            </a:pP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A, B 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STR 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</a:p>
          <a:p>
            <a:pPr>
              <a:buNone/>
              <a:defRPr/>
            </a:pP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 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</a:p>
          <a:p>
            <a:pPr>
              <a:buNone/>
              <a:defRPr/>
            </a:pPr>
            <a:endParaRPr 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  <a:defRPr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Note:-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can specify each variable's data type in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statement. We can also specify an initial value. If we do not, Visual Basic uses default settings.</a:t>
            </a:r>
          </a:p>
          <a:p>
            <a:pPr algn="just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 can use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only at module or procedure level.</a:t>
            </a:r>
          </a:p>
          <a:p>
            <a:pPr algn="just"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Undeclared variables and variables declared without data types are assigned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data type but it can cause slow execution.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DC5A9221-BD39-4A69-AF96-E00FCA635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F8376A-3D1E-4F54-9FEF-F622BB1A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FD56C-BF92-45F8-85C2-78CDEBC329CA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96BDC-348D-4F30-9165-B2254494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3C55-3C18-47AD-AA83-217AA9F6E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65127"/>
            <a:ext cx="8534400" cy="930274"/>
          </a:xfrm>
        </p:spPr>
        <p:txBody>
          <a:bodyPr rtlCol="0">
            <a:normAutofit fontScale="90000"/>
          </a:bodyPr>
          <a:lstStyle/>
          <a:p>
            <a:pPr algn="ctr">
              <a:defRPr/>
            </a:pPr>
            <a:r>
              <a:rPr lang="en-US" sz="4000" b="1" dirty="0">
                <a:latin typeface="Calibri bold" panose="020F0702030404030204" pitchFamily="34" charset="0"/>
                <a:cs typeface="Calibri bold" panose="020F0702030404030204" pitchFamily="34" charset="0"/>
              </a:rPr>
              <a:t>INITIALIZATION OF VARIABLE</a:t>
            </a:r>
            <a:r>
              <a:rPr lang="en-US" b="1" dirty="0">
                <a:latin typeface="Calibri bold" panose="020F0702030404030204" pitchFamily="34" charset="0"/>
                <a:cs typeface="Calibri bold" panose="020F0702030404030204" pitchFamily="34" charset="0"/>
              </a:rPr>
              <a:t>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A9745-3D42-4EFD-9552-BB5DC6400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47800"/>
            <a:ext cx="10972800" cy="5181600"/>
          </a:xfrm>
        </p:spPr>
        <p:txBody>
          <a:bodyPr rtlCol="0">
            <a:normAutofit fontScale="92500" lnSpcReduction="10000"/>
          </a:bodyPr>
          <a:lstStyle/>
          <a:p>
            <a:pPr>
              <a:buNone/>
              <a:defRPr/>
            </a:pPr>
            <a:r>
              <a:rPr lang="en-US" dirty="0">
                <a:solidFill>
                  <a:srgbClr val="00B0F0"/>
                </a:solidFill>
              </a:rPr>
              <a:t>Dim</a:t>
            </a:r>
            <a:r>
              <a:rPr lang="en-US" dirty="0"/>
              <a:t> A </a:t>
            </a:r>
            <a:r>
              <a:rPr lang="en-US" dirty="0">
                <a:solidFill>
                  <a:srgbClr val="00B0F0"/>
                </a:solidFill>
              </a:rPr>
              <a:t>As Integer </a:t>
            </a:r>
            <a:r>
              <a:rPr lang="en-US" dirty="0"/>
              <a:t>= 1</a:t>
            </a:r>
          </a:p>
          <a:p>
            <a:pPr>
              <a:buNone/>
              <a:defRPr/>
            </a:pPr>
            <a:r>
              <a:rPr lang="pt-BR" dirty="0">
                <a:solidFill>
                  <a:srgbClr val="00B0F0"/>
                </a:solidFill>
              </a:rPr>
              <a:t>Dim</a:t>
            </a:r>
            <a:r>
              <a:rPr lang="pt-BR" dirty="0"/>
              <a:t> A </a:t>
            </a:r>
            <a:r>
              <a:rPr lang="pt-BR" dirty="0">
                <a:solidFill>
                  <a:srgbClr val="00B0F0"/>
                </a:solidFill>
              </a:rPr>
              <a:t>As</a:t>
            </a:r>
            <a:r>
              <a:rPr lang="pt-BR" dirty="0"/>
              <a:t> </a:t>
            </a:r>
            <a:r>
              <a:rPr lang="pt-BR" dirty="0">
                <a:solidFill>
                  <a:srgbClr val="00B0F0"/>
                </a:solidFill>
              </a:rPr>
              <a:t>Integer</a:t>
            </a:r>
            <a:r>
              <a:rPr lang="pt-BR" dirty="0"/>
              <a:t> = 1, B </a:t>
            </a:r>
            <a:r>
              <a:rPr lang="pt-BR" dirty="0">
                <a:solidFill>
                  <a:srgbClr val="00B0F0"/>
                </a:solidFill>
              </a:rPr>
              <a:t>As</a:t>
            </a:r>
            <a:r>
              <a:rPr lang="pt-BR" dirty="0"/>
              <a:t> </a:t>
            </a:r>
            <a:r>
              <a:rPr lang="pt-BR" dirty="0">
                <a:solidFill>
                  <a:srgbClr val="00B0F0"/>
                </a:solidFill>
              </a:rPr>
              <a:t>Double</a:t>
            </a:r>
            <a:r>
              <a:rPr lang="pt-BR" dirty="0"/>
              <a:t> = 2</a:t>
            </a:r>
            <a:endParaRPr lang="en-US" dirty="0"/>
          </a:p>
          <a:p>
            <a:pPr>
              <a:buNone/>
              <a:defRPr/>
            </a:pPr>
            <a:r>
              <a:rPr lang="pt-BR" dirty="0">
                <a:solidFill>
                  <a:srgbClr val="00B0F0"/>
                </a:solidFill>
              </a:rPr>
              <a:t>Dim</a:t>
            </a:r>
            <a:r>
              <a:rPr lang="pt-BR" dirty="0"/>
              <a:t> A As </a:t>
            </a:r>
            <a:r>
              <a:rPr lang="pt-BR" dirty="0">
                <a:solidFill>
                  <a:srgbClr val="00B0F0"/>
                </a:solidFill>
              </a:rPr>
              <a:t>Integer</a:t>
            </a:r>
            <a:r>
              <a:rPr lang="pt-BR" dirty="0"/>
              <a:t> = 1 : </a:t>
            </a:r>
            <a:r>
              <a:rPr lang="pt-BR" dirty="0">
                <a:solidFill>
                  <a:srgbClr val="00B0F0"/>
                </a:solidFill>
              </a:rPr>
              <a:t>Dim</a:t>
            </a:r>
            <a:r>
              <a:rPr lang="pt-BR" dirty="0"/>
              <a:t> B </a:t>
            </a:r>
            <a:r>
              <a:rPr lang="pt-BR" dirty="0">
                <a:solidFill>
                  <a:srgbClr val="00B0F0"/>
                </a:solidFill>
              </a:rPr>
              <a:t>As</a:t>
            </a:r>
            <a:r>
              <a:rPr lang="pt-BR" dirty="0"/>
              <a:t> </a:t>
            </a:r>
            <a:r>
              <a:rPr lang="pt-BR" dirty="0">
                <a:solidFill>
                  <a:srgbClr val="00B0F0"/>
                </a:solidFill>
              </a:rPr>
              <a:t>Double</a:t>
            </a:r>
            <a:r>
              <a:rPr lang="pt-BR" dirty="0"/>
              <a:t> = 2      </a:t>
            </a:r>
            <a:endParaRPr lang="en-US" dirty="0"/>
          </a:p>
          <a:p>
            <a:pPr>
              <a:buNone/>
              <a:defRPr/>
            </a:pPr>
            <a:r>
              <a:rPr lang="en-US" dirty="0">
                <a:solidFill>
                  <a:srgbClr val="00B0F0"/>
                </a:solidFill>
              </a:rPr>
              <a:t>Dim</a:t>
            </a:r>
            <a:r>
              <a:rPr lang="en-US" dirty="0"/>
              <a:t> STR </a:t>
            </a:r>
            <a:r>
              <a:rPr lang="en-US" dirty="0">
                <a:solidFill>
                  <a:srgbClr val="00B0F0"/>
                </a:solidFill>
              </a:rPr>
              <a:t>As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String</a:t>
            </a:r>
            <a:r>
              <a:rPr lang="en-US" dirty="0"/>
              <a:t> = "HELLO"</a:t>
            </a:r>
          </a:p>
          <a:p>
            <a:pPr>
              <a:buNone/>
              <a:defRPr/>
            </a:pPr>
            <a:r>
              <a:rPr lang="en-US" dirty="0">
                <a:solidFill>
                  <a:srgbClr val="00B0F0"/>
                </a:solidFill>
              </a:rPr>
              <a:t>Dim</a:t>
            </a:r>
            <a:r>
              <a:rPr lang="en-US" dirty="0"/>
              <a:t> STR </a:t>
            </a:r>
            <a:r>
              <a:rPr lang="en-US" dirty="0">
                <a:solidFill>
                  <a:srgbClr val="00B0F0"/>
                </a:solidFill>
              </a:rPr>
              <a:t>As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String</a:t>
            </a:r>
            <a:r>
              <a:rPr lang="en-US" dirty="0"/>
              <a:t> = "THIS IS A LONG SENTENCE" _</a:t>
            </a:r>
          </a:p>
          <a:p>
            <a:pPr>
              <a:buNone/>
              <a:defRPr/>
            </a:pPr>
            <a:r>
              <a:rPr lang="en-US" dirty="0"/>
              <a:t>                                   &amp; "WHICH WE WANT TO PRINT"</a:t>
            </a:r>
          </a:p>
          <a:p>
            <a:pPr>
              <a:buNone/>
              <a:defRPr/>
            </a:pPr>
            <a:r>
              <a:rPr lang="pt-BR" dirty="0">
                <a:solidFill>
                  <a:srgbClr val="00B0F0"/>
                </a:solidFill>
              </a:rPr>
              <a:t>Dim</a:t>
            </a:r>
            <a:r>
              <a:rPr lang="pt-BR" dirty="0"/>
              <a:t> a </a:t>
            </a:r>
            <a:r>
              <a:rPr lang="pt-BR" dirty="0">
                <a:solidFill>
                  <a:srgbClr val="00B0F0"/>
                </a:solidFill>
              </a:rPr>
              <a:t>As</a:t>
            </a:r>
            <a:r>
              <a:rPr lang="pt-BR" dirty="0"/>
              <a:t> </a:t>
            </a:r>
            <a:r>
              <a:rPr lang="pt-BR" dirty="0">
                <a:solidFill>
                  <a:srgbClr val="00B0F0"/>
                </a:solidFill>
              </a:rPr>
              <a:t>Integer</a:t>
            </a:r>
            <a:r>
              <a:rPr lang="pt-BR" dirty="0"/>
              <a:t> = 1 _</a:t>
            </a:r>
            <a:endParaRPr lang="en-US" dirty="0"/>
          </a:p>
          <a:p>
            <a:pPr>
              <a:buNone/>
              <a:defRPr/>
            </a:pPr>
            <a:r>
              <a:rPr lang="pt-BR" dirty="0"/>
              <a:t>                                  &amp; 2</a:t>
            </a:r>
          </a:p>
          <a:p>
            <a:pPr>
              <a:buNone/>
              <a:defRPr/>
            </a:pPr>
            <a:endParaRPr lang="en-US" dirty="0"/>
          </a:p>
          <a:p>
            <a:pPr>
              <a:buNone/>
              <a:defRPr/>
            </a:pPr>
            <a:r>
              <a:rPr lang="en-US" b="1" dirty="0"/>
              <a:t>Note1:</a:t>
            </a:r>
            <a:r>
              <a:rPr lang="en-US" dirty="0"/>
              <a:t> By default variables are of </a:t>
            </a:r>
            <a:r>
              <a:rPr lang="en-US" b="1" dirty="0"/>
              <a:t>Object</a:t>
            </a:r>
            <a:r>
              <a:rPr lang="en-US" dirty="0"/>
              <a:t> type when not declared.</a:t>
            </a:r>
          </a:p>
          <a:p>
            <a:pPr>
              <a:buNone/>
              <a:defRPr/>
            </a:pPr>
            <a:r>
              <a:rPr lang="en-US" b="1" dirty="0"/>
              <a:t>Note2: Default values </a:t>
            </a:r>
            <a:r>
              <a:rPr lang="en-US" dirty="0"/>
              <a:t>for all </a:t>
            </a:r>
            <a:r>
              <a:rPr lang="en-US" b="1" dirty="0"/>
              <a:t>numeric type </a:t>
            </a:r>
            <a:r>
              <a:rPr lang="en-US" dirty="0"/>
              <a:t>are 0,binary 0 for char type, </a:t>
            </a:r>
            <a:r>
              <a:rPr lang="en-US" b="1" dirty="0"/>
              <a:t>False for Boolean </a:t>
            </a:r>
            <a:r>
              <a:rPr lang="en-US" dirty="0"/>
              <a:t>and </a:t>
            </a:r>
            <a:r>
              <a:rPr lang="en-US" b="1" dirty="0"/>
              <a:t>Nothing for reference type</a:t>
            </a:r>
            <a:r>
              <a:rPr lang="en-US" dirty="0"/>
              <a:t> (e.g. string, etc)</a:t>
            </a:r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40DE180F-E5CE-4886-AED3-BB12455F8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0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26F14-540C-4001-BEE8-CF65333C6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899AA-F5CF-4A64-A752-A7463750C75F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ED3E4-C0EF-4DB5-A727-F9723722A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40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5195D6F1-7741-4263-81E7-3D758500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600" b="1" dirty="0">
                <a:latin typeface="Calibri bold" panose="020F0702030404030204" pitchFamily="34" charset="0"/>
                <a:cs typeface="Calibri bold" panose="020F0702030404030204" pitchFamily="34" charset="0"/>
              </a:rPr>
              <a:t>HOW TO DECLARE CONSTANT</a:t>
            </a:r>
            <a:endParaRPr lang="en-US" altLang="en-US" sz="3600" dirty="0"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EC6DDA09-25ED-4759-9A0F-D6DA33676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4001"/>
            <a:ext cx="11353800" cy="4602163"/>
          </a:xfrm>
        </p:spPr>
        <p:txBody>
          <a:bodyPr/>
          <a:lstStyle/>
          <a:p>
            <a:pPr algn="just" eaLnBrk="1" hangingPunct="1"/>
            <a:r>
              <a:rPr lang="en-US" altLang="en-US" sz="2800" dirty="0"/>
              <a:t>We use the </a:t>
            </a:r>
            <a:r>
              <a:rPr lang="en-US" altLang="en-US" sz="2800" b="1" dirty="0" err="1"/>
              <a:t>Const</a:t>
            </a:r>
            <a:r>
              <a:rPr lang="en-US" altLang="en-US" sz="2800" dirty="0"/>
              <a:t> keyword to declare a constant and set its value.</a:t>
            </a:r>
          </a:p>
          <a:p>
            <a:pPr algn="just" eaLnBrk="1" hangingPunct="1"/>
            <a:r>
              <a:rPr lang="en-US" altLang="en-US" sz="2800" dirty="0"/>
              <a:t>Once a constant is declared, it cannot be modified or assigned a new value.</a:t>
            </a:r>
          </a:p>
          <a:p>
            <a:pPr algn="just" eaLnBrk="1" hangingPunct="1"/>
            <a:endParaRPr lang="en-US" altLang="en-US" sz="2800" dirty="0"/>
          </a:p>
          <a:p>
            <a:r>
              <a:rPr lang="en-US" altLang="en-US" sz="2800" dirty="0"/>
              <a:t>Example:-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800" dirty="0"/>
              <a:t>		</a:t>
            </a:r>
            <a:r>
              <a:rPr lang="en-US" altLang="en-US" sz="2800" dirty="0" err="1">
                <a:solidFill>
                  <a:srgbClr val="00B0F0"/>
                </a:solidFill>
              </a:rPr>
              <a:t>Const</a:t>
            </a:r>
            <a:r>
              <a:rPr lang="en-US" altLang="en-US" sz="2800" dirty="0"/>
              <a:t> pie </a:t>
            </a:r>
            <a:r>
              <a:rPr lang="en-US" altLang="en-US" sz="2800" dirty="0">
                <a:solidFill>
                  <a:srgbClr val="00B0F0"/>
                </a:solidFill>
              </a:rPr>
              <a:t>As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00B0F0"/>
                </a:solidFill>
              </a:rPr>
              <a:t>Decimal</a:t>
            </a:r>
            <a:r>
              <a:rPr lang="en-US" altLang="en-US" sz="2800" dirty="0"/>
              <a:t> = 3.14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800" dirty="0"/>
              <a:t>		</a:t>
            </a:r>
            <a:r>
              <a:rPr lang="en-US" altLang="en-US" sz="2800" dirty="0">
                <a:solidFill>
                  <a:srgbClr val="00B0F0"/>
                </a:solidFill>
              </a:rPr>
              <a:t>Private</a:t>
            </a:r>
            <a:r>
              <a:rPr lang="en-US" altLang="en-US" sz="2800" dirty="0"/>
              <a:t> </a:t>
            </a:r>
            <a:r>
              <a:rPr lang="en-US" altLang="en-US" sz="2800" dirty="0" err="1">
                <a:solidFill>
                  <a:srgbClr val="00B0F0"/>
                </a:solidFill>
              </a:rPr>
              <a:t>Const</a:t>
            </a:r>
            <a:r>
              <a:rPr lang="en-US" altLang="en-US" sz="2800" dirty="0"/>
              <a:t> Days = 7</a:t>
            </a:r>
          </a:p>
          <a:p>
            <a:pPr>
              <a:spcBef>
                <a:spcPct val="0"/>
              </a:spcBef>
              <a:buNone/>
            </a:pPr>
            <a:r>
              <a:rPr lang="en-US" altLang="en-US" sz="2800" dirty="0"/>
              <a:t>		</a:t>
            </a:r>
            <a:r>
              <a:rPr lang="en-US" altLang="en-US" sz="2800" dirty="0">
                <a:solidFill>
                  <a:srgbClr val="00B0F0"/>
                </a:solidFill>
              </a:rPr>
              <a:t>Public</a:t>
            </a:r>
            <a:r>
              <a:rPr lang="en-US" altLang="en-US" sz="2800" dirty="0"/>
              <a:t> </a:t>
            </a:r>
            <a:r>
              <a:rPr lang="en-US" altLang="en-US" sz="2800" dirty="0" err="1">
                <a:solidFill>
                  <a:srgbClr val="00B0F0"/>
                </a:solidFill>
              </a:rPr>
              <a:t>Const</a:t>
            </a:r>
            <a:r>
              <a:rPr lang="en-US" altLang="en-US" sz="2800" dirty="0"/>
              <a:t>  </a:t>
            </a:r>
            <a:r>
              <a:rPr lang="en-US" altLang="en-US" sz="2800" dirty="0" err="1"/>
              <a:t>Funday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00B0F0"/>
                </a:solidFill>
              </a:rPr>
              <a:t>As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00B0F0"/>
                </a:solidFill>
              </a:rPr>
              <a:t>String</a:t>
            </a:r>
            <a:r>
              <a:rPr lang="en-US" altLang="en-US" sz="2800" dirty="0"/>
              <a:t> = "Sunday"</a:t>
            </a:r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55FA517A-EF50-4C24-A9E1-29B17CB90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79" y="0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1732A-C28F-4830-AF9C-C5DF796B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9BEAC-675A-4000-AA0D-E0283DF99FA5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4BCC86-CDF4-4905-8589-E64B46ADD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00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9C0D57BF-005E-467C-899E-32F3757B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74638"/>
            <a:ext cx="8599940" cy="1020762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3600" b="1" dirty="0">
                <a:latin typeface="Calibri bold" panose="020F0702030404030204" pitchFamily="34" charset="0"/>
                <a:cs typeface="Calibri bold" panose="020F0702030404030204" pitchFamily="34" charset="0"/>
              </a:rPr>
              <a:t>TYPE CASTING OR CONVERSION</a:t>
            </a:r>
            <a:br>
              <a:rPr lang="en-US" altLang="en-US" sz="3600" b="1" dirty="0">
                <a:latin typeface="Calibri bold" panose="020F0702030404030204" pitchFamily="34" charset="0"/>
                <a:cs typeface="Calibri bold" panose="020F0702030404030204" pitchFamily="34" charset="0"/>
              </a:rPr>
            </a:br>
            <a:endParaRPr lang="en-US" altLang="en-US" sz="3600" b="1" dirty="0"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86048-8C05-4050-B837-3911569E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68150"/>
            <a:ext cx="10668000" cy="5061249"/>
          </a:xfrm>
        </p:spPr>
        <p:txBody>
          <a:bodyPr>
            <a:normAutofit/>
          </a:bodyPr>
          <a:lstStyle/>
          <a:p>
            <a:pPr algn="just">
              <a:buFont typeface="Arial" charset="0"/>
              <a:buNone/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Example:-</a:t>
            </a:r>
          </a:p>
          <a:p>
            <a:pPr algn="just">
              <a:buFont typeface="Arial" charset="0"/>
              <a:buNone/>
              <a:defRPr/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salary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decimal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=10000.58</a:t>
            </a:r>
          </a:p>
          <a:p>
            <a:pPr algn="just">
              <a:buFont typeface="Arial" charset="0"/>
              <a:buNone/>
              <a:defRPr/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RoundOffSalary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4F494C46-5E18-4A3B-BA6C-629BED15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7977E2-ADB9-4E4B-9AC3-74FCED3E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DD65-0E3E-4744-93EB-C3E820B13470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5E0AC-BFAE-4B2A-BBFF-0D84930A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4F7E1D-750B-4F57-AD89-F492AD92CAFE}"/>
              </a:ext>
            </a:extLst>
          </p:cNvPr>
          <p:cNvSpPr txBox="1">
            <a:spLocks/>
          </p:cNvSpPr>
          <p:nvPr/>
        </p:nvSpPr>
        <p:spPr>
          <a:xfrm>
            <a:off x="-304800" y="3733800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Calibri bold" panose="020F0702030404030204" pitchFamily="34" charset="0"/>
                <a:cs typeface="Calibri bold" panose="020F0702030404030204" pitchFamily="34" charset="0"/>
              </a:rPr>
              <a:t>WIDENING CONVERSIONS</a:t>
            </a:r>
            <a:r>
              <a:rPr lang="en-US" b="1" dirty="0">
                <a:latin typeface="Calibri bold" panose="020F0702030404030204" pitchFamily="34" charset="0"/>
                <a:cs typeface="Calibri bold" panose="020F0702030404030204" pitchFamily="34" charset="0"/>
              </a:rPr>
              <a:t> </a:t>
            </a:r>
            <a:r>
              <a:rPr lang="en-US" b="1" u="sng" dirty="0">
                <a:latin typeface="Calibri bold" panose="020F0702030404030204" pitchFamily="34" charset="0"/>
                <a:cs typeface="Calibri bold" panose="020F0702030404030204" pitchFamily="34" charset="0"/>
              </a:rPr>
              <a:t> </a:t>
            </a:r>
            <a:endParaRPr lang="en-US" dirty="0"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4B437F-3CC3-41C4-A7CE-063C612CD724}"/>
              </a:ext>
            </a:extLst>
          </p:cNvPr>
          <p:cNvSpPr txBox="1">
            <a:spLocks/>
          </p:cNvSpPr>
          <p:nvPr/>
        </p:nvSpPr>
        <p:spPr>
          <a:xfrm>
            <a:off x="3383624" y="4951112"/>
            <a:ext cx="8229600" cy="8195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NARROWING CONVERSIONS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6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 bold" panose="020F0702030404030204" pitchFamily="34" charset="0"/>
                <a:cs typeface="Calibri bold" panose="020F0702030404030204" pitchFamily="34" charset="0"/>
              </a:rPr>
              <a:t>WIDENING CONVERSIONS</a:t>
            </a:r>
            <a:r>
              <a:rPr lang="en-US" b="1" dirty="0">
                <a:latin typeface="Calibri bold" panose="020F0702030404030204" pitchFamily="34" charset="0"/>
                <a:cs typeface="Calibri bold" panose="020F0702030404030204" pitchFamily="34" charset="0"/>
              </a:rPr>
              <a:t> </a:t>
            </a:r>
            <a:r>
              <a:rPr lang="en-US" b="1" u="sng" dirty="0">
                <a:latin typeface="Calibri bold" panose="020F0702030404030204" pitchFamily="34" charset="0"/>
                <a:cs typeface="Calibri bold" panose="020F0702030404030204" pitchFamily="34" charset="0"/>
              </a:rPr>
              <a:t> </a:t>
            </a:r>
            <a:endParaRPr lang="en-US" dirty="0">
              <a:latin typeface="Calibri bold" panose="020F0702030404030204" pitchFamily="34" charset="0"/>
              <a:cs typeface="Calibri bold" panose="020F07020304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11582400" cy="518160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In Widening conversion </a:t>
            </a:r>
            <a:r>
              <a:rPr lang="en-US" sz="2800" b="1" dirty="0"/>
              <a:t>we promote </a:t>
            </a:r>
            <a:r>
              <a:rPr lang="en-US" sz="2800" dirty="0"/>
              <a:t>a variable of lower type to higher type like char to integer, integer to long, decimal, single, double . </a:t>
            </a:r>
          </a:p>
          <a:p>
            <a:pPr algn="just">
              <a:buNone/>
            </a:pPr>
            <a:r>
              <a:rPr lang="en-US" sz="2800" dirty="0"/>
              <a:t>	Example:-</a:t>
            </a:r>
          </a:p>
          <a:p>
            <a:pPr algn="just">
              <a:buNone/>
            </a:pPr>
            <a:r>
              <a:rPr lang="en-US" sz="2800" dirty="0">
                <a:solidFill>
                  <a:srgbClr val="FF0000"/>
                </a:solidFill>
              </a:rPr>
              <a:t>		   Dim</a:t>
            </a:r>
            <a:r>
              <a:rPr lang="en-US" sz="2800" dirty="0"/>
              <a:t> num1 </a:t>
            </a:r>
            <a:r>
              <a:rPr lang="en-US" sz="2800" dirty="0">
                <a:solidFill>
                  <a:srgbClr val="FF0000"/>
                </a:solidFill>
              </a:rPr>
              <a:t>As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Integer</a:t>
            </a:r>
            <a:r>
              <a:rPr lang="en-US" sz="2800" dirty="0"/>
              <a:t> =35786</a:t>
            </a:r>
          </a:p>
          <a:p>
            <a:pPr algn="just">
              <a:buNone/>
            </a:pPr>
            <a:r>
              <a:rPr lang="en-US" sz="2800" dirty="0"/>
              <a:t>        </a:t>
            </a:r>
            <a:r>
              <a:rPr lang="en-US" sz="2800" dirty="0">
                <a:solidFill>
                  <a:srgbClr val="FF0000"/>
                </a:solidFill>
              </a:rPr>
              <a:t>Dim</a:t>
            </a:r>
            <a:r>
              <a:rPr lang="en-US" sz="2800" dirty="0"/>
              <a:t> num2 </a:t>
            </a:r>
            <a:r>
              <a:rPr lang="en-US" sz="2800" dirty="0">
                <a:solidFill>
                  <a:srgbClr val="FF0000"/>
                </a:solidFill>
              </a:rPr>
              <a:t>As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double</a:t>
            </a:r>
          </a:p>
          <a:p>
            <a:pPr algn="just">
              <a:buNone/>
            </a:pPr>
            <a:r>
              <a:rPr lang="en-US" sz="2800" dirty="0"/>
              <a:t>        num2=num1</a:t>
            </a:r>
          </a:p>
          <a:p>
            <a:pPr algn="just"/>
            <a:r>
              <a:rPr lang="en-US" sz="2800" dirty="0"/>
              <a:t>Here conversion is done </a:t>
            </a:r>
            <a:r>
              <a:rPr lang="en-US" sz="3500" b="1" dirty="0"/>
              <a:t>automatically</a:t>
            </a:r>
            <a:r>
              <a:rPr lang="en-US" sz="2800" dirty="0"/>
              <a:t> by assigning integer value to double (floating) variable.</a:t>
            </a:r>
          </a:p>
          <a:p>
            <a:pPr algn="just"/>
            <a:r>
              <a:rPr lang="en-US" sz="2800" dirty="0"/>
              <a:t>It always succeed at run time and never incur data loss and always performed </a:t>
            </a:r>
            <a:r>
              <a:rPr lang="en-US" sz="3500" b="1" dirty="0"/>
              <a:t>implicitly</a:t>
            </a:r>
            <a:r>
              <a:rPr lang="en-US" sz="2800" dirty="0"/>
              <a:t>. </a:t>
            </a:r>
          </a:p>
          <a:p>
            <a:pPr algn="just">
              <a:buNone/>
            </a:pPr>
            <a:endParaRPr lang="en-US" dirty="0"/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794C6780-4429-4B66-8946-6A5D992E9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" y="0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7ADA6-6020-4DBA-B380-C17137B4E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307EE-9BC8-4FAA-8F53-F5B0EC06E9C6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4AFB1-B89A-4483-B342-8E897734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819400" y="685800"/>
            <a:ext cx="69723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ABE07-D529-4476-A1F9-4AF183BFAE1C}"/>
              </a:ext>
            </a:extLst>
          </p:cNvPr>
          <p:cNvSpPr txBox="1">
            <a:spLocks/>
          </p:cNvSpPr>
          <p:nvPr/>
        </p:nvSpPr>
        <p:spPr>
          <a:xfrm>
            <a:off x="2819400" y="152400"/>
            <a:ext cx="7391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The following table shows the standard widening conversions</a:t>
            </a:r>
            <a:r>
              <a:rPr lang="en-US" dirty="0"/>
              <a:t>:</a:t>
            </a:r>
          </a:p>
          <a:p>
            <a:pPr algn="just"/>
            <a:endParaRPr lang="en-US" dirty="0"/>
          </a:p>
          <a:p>
            <a:pPr algn="just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7DB6A0C4-47D8-4202-946E-1337B024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9AA4EE-AA7C-4BB5-BC79-475F69F8B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6FC7-A40D-41C5-9CC7-E88F50797F19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2CB5B0-135D-4E6D-B3F8-8B627983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16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86048-8C05-4050-B837-3911569EA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1201400" cy="5334000"/>
          </a:xfrm>
        </p:spPr>
        <p:txBody>
          <a:bodyPr>
            <a:normAutofit lnSpcReduction="10000"/>
          </a:bodyPr>
          <a:lstStyle/>
          <a:p>
            <a:pPr algn="just">
              <a:buFont typeface="Arial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Narrowing conversion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data is loss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because of demotion of variable.</a:t>
            </a:r>
          </a:p>
          <a:p>
            <a:pPr algn="just">
              <a:buFont typeface="Arial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So, in order to avoid such type of Type Casting is also known as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Forced Conversion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Arial" charset="0"/>
              <a:buChar char="•"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Type Casting value of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data type is converted(or cast) </a:t>
            </a:r>
            <a:r>
              <a:rPr lang="en-US" sz="3500" b="1" dirty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the value of a </a:t>
            </a:r>
            <a:r>
              <a:rPr lang="en-US" sz="3500" b="1" dirty="0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data type.</a:t>
            </a:r>
          </a:p>
          <a:p>
            <a:pPr algn="just">
              <a:buFont typeface="Arial" charset="0"/>
              <a:buNone/>
              <a:defRPr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charset="0"/>
              <a:buNone/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Example:-</a:t>
            </a:r>
          </a:p>
          <a:p>
            <a:pPr algn="just">
              <a:buFont typeface="Arial" charset="0"/>
              <a:buNone/>
              <a:defRPr/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salary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decimal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=10000.58</a:t>
            </a:r>
          </a:p>
          <a:p>
            <a:pPr algn="just">
              <a:buFont typeface="Arial" charset="0"/>
              <a:buNone/>
              <a:defRPr/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RoundOffSalary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</a:p>
          <a:p>
            <a:pPr algn="just">
              <a:buFont typeface="Arial" charset="0"/>
              <a:buNone/>
              <a:defRPr/>
            </a:pP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RoundOffSalary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CDec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salary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4F494C46-5E18-4A3B-BA6C-629BED157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7977E2-ADB9-4E4B-9AC3-74FCED3E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DD65-0E3E-4744-93EB-C3E820B13470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5E0AC-BFAE-4B2A-BBFF-0D84930A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E6B8AE-FA4E-40BF-B13D-10C5662AA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3840"/>
            <a:ext cx="8229600" cy="81957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NARROWING CONVERSIONS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7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DECLARING AND ASSIGNING VALUES TO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C66DD-50BB-41ED-80A2-5E67E30B5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905000"/>
            <a:ext cx="84391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3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334000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  <a:buNone/>
            </a:pPr>
            <a:r>
              <a:rPr lang="en-US" sz="2400" dirty="0"/>
              <a:t>Example:		        </a:t>
            </a:r>
          </a:p>
          <a:p>
            <a:pPr algn="just"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		       	Dim</a:t>
            </a:r>
            <a:r>
              <a:rPr lang="en-US" sz="2400" dirty="0"/>
              <a:t> num1 </a:t>
            </a:r>
            <a:r>
              <a:rPr lang="en-US" sz="2400" dirty="0">
                <a:solidFill>
                  <a:srgbClr val="FF0000"/>
                </a:solidFill>
              </a:rPr>
              <a:t>As Integer </a:t>
            </a:r>
            <a:r>
              <a:rPr lang="en-US" sz="2400" dirty="0"/>
              <a:t>=35786</a:t>
            </a:r>
          </a:p>
          <a:p>
            <a:pPr algn="just">
              <a:spcBef>
                <a:spcPts val="0"/>
              </a:spcBef>
              <a:buNone/>
            </a:pPr>
            <a:r>
              <a:rPr lang="en-US" sz="2400" dirty="0"/>
              <a:t>                 </a:t>
            </a:r>
            <a:r>
              <a:rPr lang="en-US" sz="2400" dirty="0">
                <a:solidFill>
                  <a:srgbClr val="FF0000"/>
                </a:solidFill>
              </a:rPr>
              <a:t>Dim</a:t>
            </a:r>
            <a:r>
              <a:rPr lang="en-US" sz="2400" dirty="0"/>
              <a:t> num2 </a:t>
            </a:r>
            <a:r>
              <a:rPr lang="en-US" sz="2400" dirty="0">
                <a:solidFill>
                  <a:srgbClr val="FF0000"/>
                </a:solidFill>
              </a:rPr>
              <a:t>As Short</a:t>
            </a:r>
          </a:p>
          <a:p>
            <a:pPr algn="just">
              <a:spcBef>
                <a:spcPts val="0"/>
              </a:spcBef>
              <a:buNone/>
            </a:pPr>
            <a:r>
              <a:rPr lang="en-US" sz="2400" dirty="0"/>
              <a:t>                 num2=num1    </a:t>
            </a:r>
          </a:p>
          <a:p>
            <a:pPr algn="just"/>
            <a:r>
              <a:rPr lang="en-US" sz="2400" dirty="0"/>
              <a:t>Here Narrowing conversion take place so compiler doesn’t allow to perform implicitly. Here overflow exception occurred.</a:t>
            </a:r>
          </a:p>
          <a:p>
            <a:pPr algn="just"/>
            <a:r>
              <a:rPr lang="en-US" sz="2400" dirty="0"/>
              <a:t>Widening conversions always succeed, they do not throw exceptions. Narrowing conversions, when they fail, most commonly throw the following exceptions:</a:t>
            </a:r>
          </a:p>
          <a:p>
            <a:pPr lvl="1" algn="just"/>
            <a:r>
              <a:rPr lang="en-US" sz="2400" b="1" dirty="0" err="1"/>
              <a:t>InvalidCastException</a:t>
            </a:r>
            <a:r>
              <a:rPr lang="en-US" sz="2400" dirty="0"/>
              <a:t> :- if no conversion is defined between the two types</a:t>
            </a:r>
          </a:p>
          <a:p>
            <a:pPr lvl="1" algn="just"/>
            <a:r>
              <a:rPr lang="en-US" sz="2400" b="1" dirty="0" err="1"/>
              <a:t>OverflowException</a:t>
            </a:r>
            <a:r>
              <a:rPr lang="en-US" sz="2400" b="1" dirty="0"/>
              <a:t> :-</a:t>
            </a:r>
            <a:r>
              <a:rPr lang="en-US" sz="2400" dirty="0"/>
              <a:t> if the converted value is too large for the target type</a:t>
            </a:r>
          </a:p>
          <a:p>
            <a:pPr algn="just">
              <a:buNone/>
            </a:pPr>
            <a:endParaRPr lang="en-US" sz="2400" dirty="0"/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704263A3-793F-4813-B127-8BE182AD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89D1F-6179-49B3-8909-41C554FF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3ABD-39D1-47CC-AC64-F4481315AF20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3167C-4862-409E-9C9E-496A393D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73CC69-E410-43FA-B804-6A9376D0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3840"/>
            <a:ext cx="8229600" cy="81957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NARROWING CONVERSIONS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033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11201400" cy="47545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NOTE:</a:t>
            </a:r>
          </a:p>
          <a:p>
            <a:pPr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By definition, every data type widens to itself.</a:t>
            </a:r>
          </a:p>
          <a:p>
            <a:pPr lvl="0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You can always perform them implicitly, whether the Option Strict Statement sets the type checking switch to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or to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255F82D3-E66C-4EFE-91A6-E1224C336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BEB682-98A5-43B1-92AB-F7B84FC2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D8374-CB60-4724-8A86-2E3B4144F09C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19D92-F172-4261-9FAD-5CA92397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05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43840"/>
            <a:ext cx="8229600" cy="81957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NARROWING CONVERSIONS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11506200" cy="5105400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 Narrowing conversion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demotion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take place as opposed to promotion in Widening Conversion.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Narrowing conversion changes a value to a data type that might not be able to hold some of the possible values.</a:t>
            </a:r>
          </a:p>
          <a:p>
            <a:pPr algn="just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algn="just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num1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decimal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=3.5</a:t>
            </a:r>
          </a:p>
          <a:p>
            <a:pPr algn="just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num2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</a:p>
          <a:p>
            <a:pPr algn="just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num2=num1</a:t>
            </a: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Here num1 is demoted to integer type and thereby fraction part value is lost.</a:t>
            </a:r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88BBE0A8-BA48-40F0-8E66-DAF0186F0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9BC1C-E4F1-4C57-8553-CF4DE161B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4989A-F0F3-453F-9AFE-3E5B1EC446F1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3B53F-7CB9-478E-B099-4F257673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483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11582400" cy="5334000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standard narrowing conversions include the following:</a:t>
            </a:r>
          </a:p>
          <a:p>
            <a:pPr lvl="1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reverse directions of the widening conversions in the preceding table (except that every type widens to itself)</a:t>
            </a:r>
          </a:p>
          <a:p>
            <a:pPr lvl="1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Conversions in either direction between Boolean and any numeric type</a:t>
            </a:r>
          </a:p>
          <a:p>
            <a:pPr lvl="1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Conversions in either direction between String and any numeric type,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or Date</a:t>
            </a: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compiler does not allow you to perform narrowing conversions implicitly unless the Option Strict Statement sets the type checking switch to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Off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704263A3-793F-4813-B127-8BE182AD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89D1F-6179-49B3-8909-41C554FF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03ABD-39D1-47CC-AC64-F4481315AF20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3167C-4862-409E-9C9E-496A393D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73CC69-E410-43FA-B804-6A9376D0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43840"/>
            <a:ext cx="8229600" cy="81957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NARROWING CONVERSIONS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327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Calibri bold" panose="020F0702030404030204" pitchFamily="34" charset="0"/>
                <a:cs typeface="Calibri bold" panose="020F0702030404030204" pitchFamily="34" charset="0"/>
              </a:rPr>
              <a:t>CTYPE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11277600" cy="5257800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CType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Function is an alternative conversion function available in VB.NET which can be used for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any kind of type conversion. </a:t>
            </a: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 takes 2 arguments;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first argument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specifies value to be converted and second argument specifies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typename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to which value is to be converted. </a:t>
            </a: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Example:-</a:t>
            </a:r>
          </a:p>
          <a:p>
            <a:pPr latinLnBrk="1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Number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Long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= 1000</a:t>
            </a:r>
          </a:p>
          <a:p>
            <a:pPr latinLnBrk="1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NewNumber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Single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CType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(Number,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B02A7878-DA42-41CC-BDFA-95E4BE1DD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547526-3A70-4951-B77A-7E44D2600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2E5EB-9830-4698-9C75-58EADF1AE19D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6A0A0-854A-48ED-AEE3-E37A2EEA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58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pPr algn="ctr"/>
            <a:r>
              <a:rPr lang="en-US" b="1" dirty="0">
                <a:latin typeface="Calibri bold" panose="020F0702030404030204" pitchFamily="34" charset="0"/>
                <a:cs typeface="Calibri bold" panose="020F0702030404030204" pitchFamily="34" charset="0"/>
              </a:rPr>
              <a:t>TRYCAST 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11658600" cy="5181600"/>
          </a:xfrm>
        </p:spPr>
        <p:txBody>
          <a:bodyPr/>
          <a:lstStyle/>
          <a:p>
            <a:pPr algn="just"/>
            <a:r>
              <a:rPr lang="en-US" sz="2800" dirty="0"/>
              <a:t>It is also a type conversion function which is used for any kind of reference type conversion that does not throw an exception.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If an attempted conversion fails then </a:t>
            </a:r>
            <a:r>
              <a:rPr lang="en-US" sz="2800" b="1" dirty="0" err="1"/>
              <a:t>CType</a:t>
            </a:r>
            <a:r>
              <a:rPr lang="en-US" sz="2800" dirty="0"/>
              <a:t> throws </a:t>
            </a:r>
            <a:r>
              <a:rPr lang="en-US" sz="2800" b="1" dirty="0"/>
              <a:t>InvalidCastException</a:t>
            </a:r>
            <a:r>
              <a:rPr lang="en-US" sz="2800" dirty="0"/>
              <a:t> error which can adversely affect the performance of application where as </a:t>
            </a:r>
            <a:r>
              <a:rPr lang="en-US" sz="2800" b="1" dirty="0" err="1"/>
              <a:t>TryCast</a:t>
            </a:r>
            <a:r>
              <a:rPr lang="en-US" sz="2800" dirty="0"/>
              <a:t> returns </a:t>
            </a:r>
            <a:r>
              <a:rPr lang="en-US" sz="2800" b="1" dirty="0"/>
              <a:t>nothing</a:t>
            </a:r>
            <a:r>
              <a:rPr lang="en-US" sz="2800" dirty="0"/>
              <a:t> instead of having to handle a possible exception. </a:t>
            </a:r>
          </a:p>
          <a:p>
            <a:pPr algn="just">
              <a:buNone/>
            </a:pPr>
            <a:endParaRPr lang="en-US" dirty="0"/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4881CE6C-AC5A-442C-A356-3616D3455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F5C0B-ECAF-4252-BE1A-1C80A98E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E375B-3E36-4BC3-92C3-B884BCFBA5D7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D75BF-939D-4416-A075-BAA82D58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36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C65B7C-2AE7-4153-A051-111E4413CEE6}"/>
              </a:ext>
            </a:extLst>
          </p:cNvPr>
          <p:cNvGraphicFramePr>
            <a:graphicFrameLocks noGrp="1"/>
          </p:cNvGraphicFramePr>
          <p:nvPr/>
        </p:nvGraphicFramePr>
        <p:xfrm>
          <a:off x="3505200" y="228601"/>
          <a:ext cx="6553200" cy="647932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541037">
                  <a:extLst>
                    <a:ext uri="{9D8B030D-6E8A-4147-A177-3AD203B41FA5}">
                      <a16:colId xmlns:a16="http://schemas.microsoft.com/office/drawing/2014/main" val="266731798"/>
                    </a:ext>
                  </a:extLst>
                </a:gridCol>
                <a:gridCol w="4012163">
                  <a:extLst>
                    <a:ext uri="{9D8B030D-6E8A-4147-A177-3AD203B41FA5}">
                      <a16:colId xmlns:a16="http://schemas.microsoft.com/office/drawing/2014/main" val="277478362"/>
                    </a:ext>
                  </a:extLst>
                </a:gridCol>
              </a:tblGrid>
              <a:tr h="381137"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>
                          <a:effectLst/>
                        </a:rPr>
                        <a:t>FUNCTION NAME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>
                          <a:effectLst/>
                        </a:rPr>
                        <a:t>RETURN DATA TYPE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565009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CBool</a:t>
                      </a:r>
                      <a:r>
                        <a:rPr lang="en-US" sz="2000" dirty="0">
                          <a:effectLst/>
                        </a:rPr>
                        <a:t>()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Boolean Data Type 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925307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CByte</a:t>
                      </a:r>
                      <a:r>
                        <a:rPr lang="en-US" sz="2000" dirty="0">
                          <a:effectLst/>
                        </a:rPr>
                        <a:t>()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>
                          <a:effectLst/>
                        </a:rPr>
                        <a:t>Byte Data Type 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3854207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CChar()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>
                          <a:effectLst/>
                        </a:rPr>
                        <a:t>Char Data Type 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5459408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CDate()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>
                          <a:effectLst/>
                        </a:rPr>
                        <a:t>Date Data Type 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622834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CDbl()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>
                          <a:effectLst/>
                        </a:rPr>
                        <a:t>Double Data Type 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9694670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CDec</a:t>
                      </a:r>
                      <a:r>
                        <a:rPr lang="en-US" sz="2000" dirty="0">
                          <a:effectLst/>
                        </a:rPr>
                        <a:t>()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>
                          <a:effectLst/>
                        </a:rPr>
                        <a:t>Decimal Data Type 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644845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CInt()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>
                          <a:effectLst/>
                        </a:rPr>
                        <a:t>Integer Data Type 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497095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CLng()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>
                          <a:effectLst/>
                        </a:rPr>
                        <a:t>Long Data Type 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2050634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CObj()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>
                          <a:effectLst/>
                        </a:rPr>
                        <a:t>Object Data Type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226462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CSByte()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SByte</a:t>
                      </a:r>
                      <a:r>
                        <a:rPr lang="en-US" sz="2000" dirty="0">
                          <a:effectLst/>
                        </a:rPr>
                        <a:t> Data Type 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5426712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CShort()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>
                          <a:effectLst/>
                        </a:rPr>
                        <a:t>Short Data Type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2870442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CSng()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u="none" strike="noStrike" dirty="0">
                          <a:effectLst/>
                        </a:rPr>
                        <a:t>Single Data Type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565103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CStr</a:t>
                      </a:r>
                      <a:r>
                        <a:rPr lang="en-US" sz="2000" dirty="0">
                          <a:effectLst/>
                        </a:rPr>
                        <a:t>()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u="none" strike="noStrike" dirty="0">
                          <a:effectLst/>
                        </a:rPr>
                        <a:t>String Data Type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5173403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CUInt()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UInteger</a:t>
                      </a:r>
                      <a:r>
                        <a:rPr lang="en-US" sz="2000" dirty="0">
                          <a:effectLst/>
                        </a:rPr>
                        <a:t> Data Type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3519363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CULng()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ULong</a:t>
                      </a:r>
                      <a:r>
                        <a:rPr lang="en-US" sz="2000" dirty="0">
                          <a:effectLst/>
                        </a:rPr>
                        <a:t> Data Type 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7099611"/>
                  </a:ext>
                </a:extLst>
              </a:tr>
              <a:tr h="381137"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>
                          <a:effectLst/>
                        </a:rPr>
                        <a:t>CUShort()</a:t>
                      </a:r>
                      <a:endParaRPr lang="en-IN" sz="3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Bef>
                          <a:spcPts val="50"/>
                        </a:spcBef>
                        <a:spcAft>
                          <a:spcPts val="200"/>
                        </a:spcAft>
                        <a:tabLst>
                          <a:tab pos="70866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UShort</a:t>
                      </a:r>
                      <a:r>
                        <a:rPr lang="en-US" sz="2000" dirty="0">
                          <a:effectLst/>
                        </a:rPr>
                        <a:t> Data Type</a:t>
                      </a:r>
                      <a:endParaRPr lang="en-IN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6701246"/>
                  </a:ext>
                </a:extLst>
              </a:tr>
            </a:tbl>
          </a:graphicData>
        </a:graphic>
      </p:graphicFrame>
      <p:pic>
        <p:nvPicPr>
          <p:cNvPr id="3" name="Picture 2" descr="Image result for cdac logo">
            <a:extLst>
              <a:ext uri="{FF2B5EF4-FFF2-40B4-BE49-F238E27FC236}">
                <a16:creationId xmlns:a16="http://schemas.microsoft.com/office/drawing/2014/main" id="{CF74EB99-CFE5-43F7-885B-7580E6C3D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025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A6C87-7B8C-4F5D-8D5D-78EA142F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761E9-8D37-4345-803C-358939A2CFB5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3374F-0220-4A79-A3AA-DE7DFBFE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04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TYPE CONVERSION AND OPTION STRICT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C18B75-69B6-46AA-B83E-BECFE9DD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12192000" cy="535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27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7"/>
            <a:ext cx="8229600" cy="880581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BOXING &amp; UNBOXING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55218"/>
            <a:ext cx="11430000" cy="5550381"/>
          </a:xfrm>
        </p:spPr>
        <p:txBody>
          <a:bodyPr>
            <a:noAutofit/>
          </a:bodyPr>
          <a:lstStyle/>
          <a:p>
            <a:pPr lvl="0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Boxing is the process of converting a value type to the object type or to any reference type implemented by this value. </a:t>
            </a:r>
          </a:p>
          <a:p>
            <a:pPr lvl="0"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When the CLR boxes a value type , it wraps the value inside 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System.Object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and store it on the managed heap.</a:t>
            </a:r>
          </a:p>
          <a:p>
            <a:pPr lvl="0"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Unboxing is the reverse of boxing wherein object type is converted into value type.</a:t>
            </a:r>
          </a:p>
          <a:p>
            <a:pPr lvl="0" algn="just"/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Note:-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Boxing is performed implicitly and Unboxing is performed explicitly.</a:t>
            </a:r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97E3F929-53FF-4E17-9C82-5574CE3B0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7B2B3-5E63-4640-BBA4-61846494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FF7D9-6692-4EAB-A555-9FEDB43F0A45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6AB75-96F4-4EF5-BBE3-5323B352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64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1371601"/>
            <a:ext cx="7620000" cy="47545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800" dirty="0"/>
              <a:t>Ex-         Dim num1 As Integer =432</a:t>
            </a:r>
          </a:p>
          <a:p>
            <a:pPr>
              <a:buNone/>
            </a:pPr>
            <a:r>
              <a:rPr lang="en-US" sz="2800" dirty="0"/>
              <a:t>               Dim </a:t>
            </a:r>
            <a:r>
              <a:rPr lang="en-US" sz="2800" dirty="0" err="1"/>
              <a:t>obj</a:t>
            </a:r>
            <a:r>
              <a:rPr lang="en-US" sz="2800" dirty="0"/>
              <a:t> As Object</a:t>
            </a:r>
          </a:p>
          <a:p>
            <a:pPr>
              <a:buNone/>
            </a:pPr>
            <a:r>
              <a:rPr lang="en-US" sz="2800" dirty="0"/>
              <a:t>               </a:t>
            </a:r>
            <a:r>
              <a:rPr lang="en-US" sz="2800" dirty="0" err="1"/>
              <a:t>obj</a:t>
            </a:r>
            <a:r>
              <a:rPr lang="en-US" sz="2800" dirty="0"/>
              <a:t>=num1		</a:t>
            </a:r>
            <a:r>
              <a:rPr lang="en-US" sz="3600" b="1" dirty="0"/>
              <a:t>‘ BOXING PROCESS</a:t>
            </a:r>
          </a:p>
          <a:p>
            <a:pPr>
              <a:buNone/>
            </a:pPr>
            <a:r>
              <a:rPr lang="en-US" sz="2800" b="1" dirty="0"/>
              <a:t> </a:t>
            </a:r>
            <a:endParaRPr lang="en-US" sz="2800" dirty="0"/>
          </a:p>
          <a:p>
            <a:pPr>
              <a:buNone/>
            </a:pPr>
            <a:r>
              <a:rPr lang="en-US" sz="2800" dirty="0"/>
              <a:t>Ex-	  Dim num1 As Integer </a:t>
            </a:r>
          </a:p>
          <a:p>
            <a:pPr>
              <a:buNone/>
            </a:pPr>
            <a:r>
              <a:rPr lang="en-US" sz="2800" dirty="0"/>
              <a:t>           Dim </a:t>
            </a:r>
            <a:r>
              <a:rPr lang="en-US" sz="2800" dirty="0" err="1"/>
              <a:t>obj</a:t>
            </a:r>
            <a:r>
              <a:rPr lang="en-US" sz="2800" dirty="0"/>
              <a:t> As Object=432</a:t>
            </a:r>
          </a:p>
          <a:p>
            <a:pPr>
              <a:buNone/>
            </a:pPr>
            <a:r>
              <a:rPr lang="en-US" sz="2800" dirty="0"/>
              <a:t>           num1=</a:t>
            </a:r>
            <a:r>
              <a:rPr lang="en-US" sz="2800" dirty="0" err="1"/>
              <a:t>CInt</a:t>
            </a:r>
            <a:r>
              <a:rPr lang="en-US" sz="2800" dirty="0"/>
              <a:t>(</a:t>
            </a:r>
            <a:r>
              <a:rPr lang="en-US" sz="2800" dirty="0" err="1"/>
              <a:t>obj</a:t>
            </a:r>
            <a:r>
              <a:rPr lang="en-US" sz="2800" dirty="0"/>
              <a:t>)    </a:t>
            </a:r>
            <a:r>
              <a:rPr lang="en-US" sz="3600" b="1" dirty="0"/>
              <a:t>‘ UNBOXING PROCESS</a:t>
            </a:r>
          </a:p>
          <a:p>
            <a:pPr>
              <a:buNone/>
            </a:pPr>
            <a:r>
              <a:rPr lang="en-US" sz="3600" b="1" dirty="0"/>
              <a:t> </a:t>
            </a:r>
            <a:endParaRPr lang="en-US" sz="3600" dirty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B2602CC4-9782-4790-8274-6B9700234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03468C-9D43-4AD8-A026-5D53A3D2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DC262-01B4-43CF-91C2-860B95325220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A8D4B-F3B6-414E-B6DE-C162EBC14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8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DECLARING SAME TYPE OF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968E6-FB29-4E6F-B47B-D81A6C43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1876425"/>
            <a:ext cx="81153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7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DECLARING SAME TYPE OF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EA40A-9397-44CD-9C0E-464B54D06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905000"/>
            <a:ext cx="97917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7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SCOPE OF VARIABLE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BB3A1-C7AC-4977-A81D-C9FE77FF9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7" r="8762" b="66879"/>
          <a:stretch/>
        </p:blipFill>
        <p:spPr>
          <a:xfrm>
            <a:off x="2590800" y="1492885"/>
            <a:ext cx="59436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A1D1A6-7ECE-4E51-8601-35F16EDEC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2" t="27836" r="7202"/>
          <a:stretch/>
        </p:blipFill>
        <p:spPr>
          <a:xfrm>
            <a:off x="2565400" y="2483485"/>
            <a:ext cx="5943600" cy="2172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37010-A29C-43DD-8C24-1AAFFE2C2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978400"/>
            <a:ext cx="8610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2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SCOPE OF VARIABLE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C772A-F95C-4AAC-A5C1-C9E6196F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847850"/>
            <a:ext cx="8096250" cy="3638550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E75BC391-F6FD-4E7B-8AAC-9A3D9C2834D6}"/>
              </a:ext>
            </a:extLst>
          </p:cNvPr>
          <p:cNvSpPr/>
          <p:nvPr/>
        </p:nvSpPr>
        <p:spPr>
          <a:xfrm rot="1563428">
            <a:off x="3200884" y="2565475"/>
            <a:ext cx="978408" cy="228600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9274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DECLARING SAME TYPE OF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5D633-467F-4C59-86E9-6A46FDEA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943100"/>
            <a:ext cx="65817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70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cdac logo">
            <a:extLst>
              <a:ext uri="{FF2B5EF4-FFF2-40B4-BE49-F238E27FC236}">
                <a16:creationId xmlns:a16="http://schemas.microsoft.com/office/drawing/2014/main" id="{1C373C2E-826A-4CB1-99A6-9D722CD5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9"/>
            <a:ext cx="16192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F956C2-6136-4B02-B2A0-AFBA4FD51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F3C4D-AB42-4E0C-BAE6-88634B2CFF84}" type="datetime2">
              <a:rPr lang="en-US" smtClean="0"/>
              <a:t>Thursday, August 22, 2019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01766-7438-48BE-BFA0-DC010547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26BAD-568B-455F-BFCB-DD8158464E3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3D3432-147E-4714-91B9-55635FCA0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314960"/>
            <a:ext cx="8915400" cy="124936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DECLARING SAME TYPE OF VARIABLES</a:t>
            </a:r>
            <a:endParaRPr lang="en-US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DC887-CD46-468D-BE6C-CA299DF5B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712" y="1714500"/>
            <a:ext cx="68865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0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991</Words>
  <Application>Microsoft Office PowerPoint</Application>
  <PresentationFormat>Widescreen</PresentationFormat>
  <Paragraphs>244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bold</vt:lpstr>
      <vt:lpstr>Calibri Light</vt:lpstr>
      <vt:lpstr>Times New Roman</vt:lpstr>
      <vt:lpstr>Office Theme</vt:lpstr>
      <vt:lpstr>DECLARING AND ASSIGNING VALUES TO VARIABLES</vt:lpstr>
      <vt:lpstr>DECLARING AND ASSIGNING VALUES TO VARIABLES</vt:lpstr>
      <vt:lpstr>DECLARING AND ASSIGNING VALUES TO VARIABLES</vt:lpstr>
      <vt:lpstr>DECLARING SAME TYPE OF VARIABLES</vt:lpstr>
      <vt:lpstr>DECLARING SAME TYPE OF VARIABLES</vt:lpstr>
      <vt:lpstr>SCOPE OF VARIABLE</vt:lpstr>
      <vt:lpstr>SCOPE OF VARIABLE</vt:lpstr>
      <vt:lpstr>DECLARING SAME TYPE OF VARIABLES</vt:lpstr>
      <vt:lpstr>DECLARING SAME TYPE OF VARIABLES</vt:lpstr>
      <vt:lpstr>DECLARING SAME TYPE OF VARIABLES</vt:lpstr>
      <vt:lpstr>STATIC VARIABLES</vt:lpstr>
      <vt:lpstr>STATIC VARIABLES</vt:lpstr>
      <vt:lpstr>STATIC VARIABLES</vt:lpstr>
      <vt:lpstr>STATIC VARIABLES</vt:lpstr>
      <vt:lpstr>STATIC VARIABLES</vt:lpstr>
      <vt:lpstr>OBJECT DATA TYPE</vt:lpstr>
      <vt:lpstr>OBJECT DATA TYPE</vt:lpstr>
      <vt:lpstr>OBJECT DATA TYPE</vt:lpstr>
      <vt:lpstr>OBJECT DATA TYPE</vt:lpstr>
      <vt:lpstr>OBJECT DATA TYPE</vt:lpstr>
      <vt:lpstr>OBJECT DATA TYPE</vt:lpstr>
      <vt:lpstr>OBJECT DATA TYPE</vt:lpstr>
      <vt:lpstr>PowerPoint Presentation</vt:lpstr>
      <vt:lpstr>INITIALIZATION OF VARIABLE  </vt:lpstr>
      <vt:lpstr>HOW TO DECLARE CONSTANT</vt:lpstr>
      <vt:lpstr>TYPE CASTING OR CONVERSION </vt:lpstr>
      <vt:lpstr>WIDENING CONVERSIONS  </vt:lpstr>
      <vt:lpstr>PowerPoint Presentation</vt:lpstr>
      <vt:lpstr>NARROWING CONVERSIONS</vt:lpstr>
      <vt:lpstr>NARROWING CONVERSIONS</vt:lpstr>
      <vt:lpstr>PowerPoint Presentation</vt:lpstr>
      <vt:lpstr>NARROWING CONVERSIONS</vt:lpstr>
      <vt:lpstr>NARROWING CONVERSIONS</vt:lpstr>
      <vt:lpstr>CTYPE FUNCTION</vt:lpstr>
      <vt:lpstr>TRYCAST FUNCTION</vt:lpstr>
      <vt:lpstr>PowerPoint Presentation</vt:lpstr>
      <vt:lpstr>TYPE CONVERSION AND OPTION STRICT</vt:lpstr>
      <vt:lpstr>BOXING &amp; UNBOXING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DECLARING AND ASSIGNING VALUES TO VARIABLES</dc:title>
  <dc:creator>shilpa taneja</dc:creator>
  <cp:lastModifiedBy>shilpa taneja</cp:lastModifiedBy>
  <cp:revision>1</cp:revision>
  <dcterms:created xsi:type="dcterms:W3CDTF">2019-08-22T04:50:29Z</dcterms:created>
  <dcterms:modified xsi:type="dcterms:W3CDTF">2019-08-22T04:51:32Z</dcterms:modified>
</cp:coreProperties>
</file>